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0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726B4-75F4-4685-B4F3-F0C98765A4DD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D0ADB-C4DB-4691-9AD5-2C91CC0748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404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naijaboi.tumblr.com/post/3789051170/mymindspeakz-yoruba-masquerades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arthistory-archaeology.umd.edu/ARTHwebsitedecommissionedNov32008/webresources/courses/ARTH275/FA06/arth275%20images/MidtermImages/midtermslideidpage.htm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Nigeria </a:t>
            </a:r>
          </a:p>
          <a:p>
            <a:r>
              <a:rPr lang="en-US" dirty="0" smtClean="0"/>
              <a:t>locations dominated by particular ethnic groups, of historically known for the </a:t>
            </a:r>
            <a:r>
              <a:rPr lang="en-US" dirty="0" err="1" smtClean="0"/>
              <a:t>followjng</a:t>
            </a:r>
            <a:r>
              <a:rPr lang="en-US" dirty="0" smtClean="0"/>
              <a:t> ethnic groupings.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08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38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at: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naijaboi.tumblr.com/ post/3789051170/mymindspe...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at: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www.arthistory-archaeology.umd.edu/ ARTHwebsit...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5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D24B7-81EE-49F1-8884-99BEC0835A3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94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0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57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6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06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71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9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3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21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82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77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EE031-3AA8-43D5-96FD-DC41A6F905EE}" type="datetimeFigureOut">
              <a:rPr lang="en-US" smtClean="0"/>
              <a:t>8/18/2018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D5EB4-BF84-4A37-88E1-8857BF6BD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62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 study: The Yoruba Culture group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Traditional Religion in Africa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579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Indigenous African Religions: Nigeria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Yoruba Religion </a:t>
            </a:r>
            <a:r>
              <a:rPr lang="en-US" dirty="0" smtClean="0"/>
              <a:t>(southwest Nigeria)</a:t>
            </a:r>
          </a:p>
          <a:p>
            <a:endParaRPr lang="en-US" dirty="0" smtClean="0"/>
          </a:p>
          <a:p>
            <a:r>
              <a:rPr lang="en-US" b="1" dirty="0" smtClean="0"/>
              <a:t>Igbo Religion </a:t>
            </a:r>
            <a:r>
              <a:rPr lang="en-US" dirty="0" smtClean="0"/>
              <a:t>(Ibo) (south central Nigeria)</a:t>
            </a:r>
          </a:p>
          <a:p>
            <a:endParaRPr lang="en-US" dirty="0" smtClean="0"/>
          </a:p>
          <a:p>
            <a:r>
              <a:rPr lang="en-US" b="1" dirty="0" err="1" smtClean="0"/>
              <a:t>Kalabari</a:t>
            </a:r>
            <a:r>
              <a:rPr lang="en-US" b="1" dirty="0" smtClean="0"/>
              <a:t> Religion </a:t>
            </a:r>
            <a:r>
              <a:rPr lang="en-US" dirty="0" smtClean="0"/>
              <a:t>(Niger Delta)</a:t>
            </a:r>
          </a:p>
          <a:p>
            <a:endParaRPr lang="en-US" dirty="0" smtClean="0"/>
          </a:p>
          <a:p>
            <a:r>
              <a:rPr lang="en-US" dirty="0" smtClean="0"/>
              <a:t>Others….</a:t>
            </a:r>
          </a:p>
        </p:txBody>
      </p:sp>
    </p:spTree>
    <p:extLst>
      <p:ext uri="{BB962C8B-B14F-4D97-AF65-F5344CB8AC3E}">
        <p14:creationId xmlns:p14="http://schemas.microsoft.com/office/powerpoint/2010/main" val="4099063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Nigeria_Ethnic_grps_map.jpg"/>
          <p:cNvPicPr>
            <a:picLocks noGrp="1" noChangeAspect="1"/>
          </p:cNvPicPr>
          <p:nvPr>
            <p:ph idx="4294967295"/>
          </p:nvPr>
        </p:nvPicPr>
        <p:blipFill>
          <a:blip r:embed="rId3"/>
          <a:srcRect l="-18891" r="-18891"/>
          <a:stretch>
            <a:fillRect/>
          </a:stretch>
        </p:blipFill>
        <p:spPr>
          <a:xfrm>
            <a:off x="833007" y="1"/>
            <a:ext cx="10492288" cy="6311788"/>
          </a:xfrm>
        </p:spPr>
      </p:pic>
    </p:spTree>
    <p:extLst>
      <p:ext uri="{BB962C8B-B14F-4D97-AF65-F5344CB8AC3E}">
        <p14:creationId xmlns:p14="http://schemas.microsoft.com/office/powerpoint/2010/main" val="1478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The Yoruba </a:t>
            </a:r>
            <a:r>
              <a:rPr lang="en-US" dirty="0" smtClean="0"/>
              <a:t>(southwest Nigeria)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largest ethnic group, urbanized – divided according to class and wealth.</a:t>
            </a:r>
          </a:p>
          <a:p>
            <a:endParaRPr lang="en-US" dirty="0" smtClean="0"/>
          </a:p>
          <a:p>
            <a:r>
              <a:rPr lang="en-US" dirty="0" smtClean="0"/>
              <a:t>Built many kingdoms headed by an </a:t>
            </a:r>
            <a:r>
              <a:rPr lang="en-US" i="1" dirty="0" err="1" smtClean="0"/>
              <a:t>oba</a:t>
            </a:r>
            <a:r>
              <a:rPr lang="en-US" dirty="0" smtClean="0"/>
              <a:t> (king), ruled by a council of chiefs representing different </a:t>
            </a:r>
            <a:r>
              <a:rPr lang="en-US" dirty="0"/>
              <a:t>l</a:t>
            </a:r>
            <a:r>
              <a:rPr lang="en-US" dirty="0" smtClean="0"/>
              <a:t>ineages.</a:t>
            </a:r>
          </a:p>
        </p:txBody>
      </p:sp>
      <p:pic>
        <p:nvPicPr>
          <p:cNvPr id="8" name="Content Placeholder 7" descr="Yoruba procession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0974" b="-30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3377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Yoruba Religion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believes in the power of kings and chiefs</a:t>
            </a:r>
          </a:p>
          <a:p>
            <a:r>
              <a:rPr lang="en-US" dirty="0" smtClean="0"/>
              <a:t>political hierarchy intertwined with religious hierarchy</a:t>
            </a:r>
          </a:p>
          <a:p>
            <a:pPr>
              <a:buNone/>
            </a:pPr>
            <a:r>
              <a:rPr lang="en-US" dirty="0" err="1" smtClean="0"/>
              <a:t>Olodumare</a:t>
            </a:r>
            <a:r>
              <a:rPr lang="en-US" dirty="0" smtClean="0"/>
              <a:t> – supreme God</a:t>
            </a:r>
          </a:p>
          <a:p>
            <a:pPr>
              <a:buNone/>
            </a:pPr>
            <a:r>
              <a:rPr lang="en-US" dirty="0" err="1" smtClean="0"/>
              <a:t>Oduduwa</a:t>
            </a:r>
            <a:r>
              <a:rPr lang="en-US" dirty="0" smtClean="0"/>
              <a:t>-agent (16 princes &gt; kingdoms)</a:t>
            </a:r>
          </a:p>
          <a:p>
            <a:pPr>
              <a:buNone/>
            </a:pPr>
            <a:r>
              <a:rPr lang="en-US" dirty="0" err="1" smtClean="0"/>
              <a:t>Orisas</a:t>
            </a:r>
            <a:r>
              <a:rPr lang="en-US" dirty="0" smtClean="0"/>
              <a:t>- intermediary gods</a:t>
            </a:r>
          </a:p>
          <a:p>
            <a:endParaRPr lang="en-US" dirty="0"/>
          </a:p>
        </p:txBody>
      </p:sp>
      <p:pic>
        <p:nvPicPr>
          <p:cNvPr id="5" name="Content Placeholder 4" descr="Yor. Chief.gif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4712" b="-2471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8798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of belief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Halves of the calabash –Things must remain in balance</a:t>
            </a:r>
            <a:endParaRPr lang="en-US" dirty="0"/>
          </a:p>
        </p:txBody>
      </p:sp>
      <p:pic>
        <p:nvPicPr>
          <p:cNvPr id="6" name="Content Placeholder 5" descr="Hands on calabash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1125" r="-1125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169026" y="1535113"/>
            <a:ext cx="4041775" cy="1130272"/>
          </a:xfrm>
        </p:spPr>
        <p:txBody>
          <a:bodyPr>
            <a:normAutofit/>
          </a:bodyPr>
          <a:lstStyle/>
          <a:p>
            <a:r>
              <a:rPr lang="en-US" dirty="0" err="1" smtClean="0"/>
              <a:t>Orisas</a:t>
            </a:r>
            <a:r>
              <a:rPr lang="en-US" dirty="0" smtClean="0"/>
              <a:t> – intermediary spirits</a:t>
            </a:r>
          </a:p>
          <a:p>
            <a:r>
              <a:rPr lang="en-US" dirty="0" smtClean="0"/>
              <a:t>nature and  character</a:t>
            </a:r>
            <a:endParaRPr lang="en-US" dirty="0"/>
          </a:p>
        </p:txBody>
      </p:sp>
      <p:pic>
        <p:nvPicPr>
          <p:cNvPr id="8" name="Content Placeholder 7" descr="orisas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 t="-29610" b="-296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6340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consultations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i="1" dirty="0" err="1" smtClean="0"/>
              <a:t>Ifa</a:t>
            </a:r>
            <a:r>
              <a:rPr lang="en-US" dirty="0" smtClean="0"/>
              <a:t>- divination system, </a:t>
            </a:r>
          </a:p>
          <a:p>
            <a:pPr>
              <a:buNone/>
            </a:pPr>
            <a:r>
              <a:rPr lang="en-US" dirty="0" smtClean="0"/>
              <a:t>Based on a large body of religious verses – </a:t>
            </a:r>
            <a:r>
              <a:rPr lang="en-US" i="1" dirty="0" err="1" smtClean="0"/>
              <a:t>odu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Religious, social, and</a:t>
            </a:r>
          </a:p>
          <a:p>
            <a:pPr>
              <a:buNone/>
            </a:pPr>
            <a:r>
              <a:rPr lang="en-US" dirty="0" smtClean="0"/>
              <a:t>philosophical knowledge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dirty="0" smtClean="0"/>
              <a:t>Priest – </a:t>
            </a:r>
            <a:r>
              <a:rPr lang="en-US" i="1" dirty="0" smtClean="0"/>
              <a:t>the </a:t>
            </a:r>
            <a:r>
              <a:rPr lang="en-US" i="1" dirty="0" err="1" smtClean="0"/>
              <a:t>babalawo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			Interprets the </a:t>
            </a:r>
            <a:r>
              <a:rPr lang="en-US" dirty="0" err="1" smtClean="0"/>
              <a:t>odu</a:t>
            </a:r>
            <a:endParaRPr lang="en-US" dirty="0"/>
          </a:p>
        </p:txBody>
      </p:sp>
      <p:pic>
        <p:nvPicPr>
          <p:cNvPr id="5" name="Content Placeholder 4" descr="ifa diviner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21723" b="-217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9139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Ifa</a:t>
            </a:r>
            <a:r>
              <a:rPr lang="en-US" dirty="0" smtClean="0"/>
              <a:t> divination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To divine, the </a:t>
            </a:r>
            <a:r>
              <a:rPr lang="en-US" i="1" dirty="0" err="1" smtClean="0"/>
              <a:t>babalawo</a:t>
            </a:r>
            <a:r>
              <a:rPr lang="en-US" dirty="0" smtClean="0"/>
              <a:t> uses a set of objects that acquire meaning when an </a:t>
            </a:r>
            <a:r>
              <a:rPr lang="en-US" i="1" dirty="0" err="1" smtClean="0"/>
              <a:t>odu</a:t>
            </a:r>
            <a:r>
              <a:rPr lang="en-US" dirty="0" smtClean="0"/>
              <a:t> (verse) becomes associated with that person.</a:t>
            </a:r>
          </a:p>
          <a:p>
            <a:r>
              <a:rPr lang="en-US" i="1" dirty="0" err="1" smtClean="0"/>
              <a:t>Ifa</a:t>
            </a:r>
            <a:r>
              <a:rPr lang="en-US" dirty="0" smtClean="0"/>
              <a:t> prescribes which god to honor, sacrifices to make, ceremonies to perform.</a:t>
            </a:r>
            <a:endParaRPr lang="en-US" dirty="0"/>
          </a:p>
        </p:txBody>
      </p:sp>
      <p:pic>
        <p:nvPicPr>
          <p:cNvPr id="8" name="Content Placeholder 7" descr="divination tray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33013" b="-330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59129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Spirit possession – mediums</a:t>
            </a:r>
            <a:br>
              <a:rPr lang="en-US" dirty="0" smtClean="0"/>
            </a:br>
            <a:r>
              <a:rPr lang="en-US" dirty="0" smtClean="0"/>
              <a:t>trained to embody the </a:t>
            </a:r>
            <a:r>
              <a:rPr lang="en-US" dirty="0" err="1" smtClean="0"/>
              <a:t>orisa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Bringing the world of spirits to human life</a:t>
            </a:r>
          </a:p>
          <a:p>
            <a:pPr>
              <a:buNone/>
            </a:pPr>
            <a:r>
              <a:rPr lang="en-US" dirty="0" smtClean="0"/>
              <a:t>Go between two worlds</a:t>
            </a:r>
          </a:p>
          <a:p>
            <a:endParaRPr lang="en-US" dirty="0" smtClean="0"/>
          </a:p>
          <a:p>
            <a:r>
              <a:rPr lang="en-US" dirty="0" smtClean="0"/>
              <a:t>Festivals for </a:t>
            </a:r>
            <a:r>
              <a:rPr lang="en-US" dirty="0" err="1" smtClean="0"/>
              <a:t>orisas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orisa</a:t>
            </a:r>
            <a:r>
              <a:rPr lang="en-US" dirty="0" smtClean="0"/>
              <a:t> summoned - best suited for current problem in community life.</a:t>
            </a:r>
            <a:endParaRPr lang="en-US" dirty="0"/>
          </a:p>
        </p:txBody>
      </p:sp>
      <p:pic>
        <p:nvPicPr>
          <p:cNvPr id="5" name="Content Placeholder 4" descr="spirit poss 1.jp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-36257" r="-362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69231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Yoruba masquerades – festivals or important ceremonies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Gelede</a:t>
            </a:r>
            <a:r>
              <a:rPr lang="en-US" dirty="0" smtClean="0"/>
              <a:t> Festival</a:t>
            </a:r>
            <a:endParaRPr lang="en-US" dirty="0"/>
          </a:p>
        </p:txBody>
      </p:sp>
      <p:pic>
        <p:nvPicPr>
          <p:cNvPr id="5" name="Content Placeholder 4" descr="Yor. masquerades 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-15200" b="-15200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EgungunDancer</a:t>
            </a:r>
            <a:endParaRPr lang="en-US" dirty="0"/>
          </a:p>
        </p:txBody>
      </p:sp>
      <p:pic>
        <p:nvPicPr>
          <p:cNvPr id="6" name="Content Placeholder 5" descr="Egungun masquerade, Yoruba, Nigeria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 t="-21707" b="-217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4806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 of Christian Missionaries</a:t>
            </a:r>
            <a:br>
              <a:rPr lang="en-US" dirty="0" smtClean="0"/>
            </a:br>
            <a:r>
              <a:rPr lang="en-US" sz="4000" dirty="0"/>
              <a:t>during the pre-colonial and colonial 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Missionaries believed that Africans had </a:t>
            </a:r>
            <a:r>
              <a:rPr lang="en-US" b="1" dirty="0" smtClean="0"/>
              <a:t>no concept of religion</a:t>
            </a:r>
            <a:r>
              <a:rPr lang="en-US" dirty="0" smtClean="0"/>
              <a:t> or </a:t>
            </a:r>
            <a:r>
              <a:rPr lang="en-US" b="1" dirty="0" smtClean="0"/>
              <a:t>a supreme being</a:t>
            </a:r>
            <a:r>
              <a:rPr lang="en-US" dirty="0" smtClean="0"/>
              <a:t>. </a:t>
            </a:r>
          </a:p>
          <a:p>
            <a:r>
              <a:rPr lang="en-US" dirty="0" smtClean="0"/>
              <a:t>Lacked knowledge of unique social logic and cultural values, practices were baffling.</a:t>
            </a:r>
          </a:p>
          <a:p>
            <a:r>
              <a:rPr lang="en-US" dirty="0" smtClean="0"/>
              <a:t>Misunderstood the role of intermediary spirits and gods.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76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Widescreen</PresentationFormat>
  <Paragraphs>56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Case study: The Yoruba Culture group </vt:lpstr>
      <vt:lpstr>Indigenous African Religions: Nigeria</vt:lpstr>
      <vt:lpstr>PowerPoint Presentation</vt:lpstr>
      <vt:lpstr>The Yoruba (southwest Nigeria) </vt:lpstr>
      <vt:lpstr>Yoruba Religion </vt:lpstr>
      <vt:lpstr>basis of belief</vt:lpstr>
      <vt:lpstr>Individual consultations</vt:lpstr>
      <vt:lpstr>Ifa divination</vt:lpstr>
      <vt:lpstr>Spirit possession – mediums trained to embody the orisa</vt:lpstr>
      <vt:lpstr>Yoruba masquerades – festivals or important ceremonies</vt:lpstr>
      <vt:lpstr>Approach of Christian Missionaries during the pre-colonial and colonial era</vt:lpstr>
    </vt:vector>
  </TitlesOfParts>
  <Company>Indiana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study: The Yoruba Culture group</dc:title>
  <dc:creator>Colleen Haas</dc:creator>
  <cp:lastModifiedBy>Colleen Haas</cp:lastModifiedBy>
  <cp:revision>3</cp:revision>
  <dcterms:created xsi:type="dcterms:W3CDTF">2018-01-15T18:59:29Z</dcterms:created>
  <dcterms:modified xsi:type="dcterms:W3CDTF">2018-08-18T18:43:51Z</dcterms:modified>
</cp:coreProperties>
</file>